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dA73pJlHpDwOASFlKpTFwZWrO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78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BER%20MOSQUERA\Desktop\10.%20EMCOM%20LCRA\INF%20BASE%20DE%20DATOS\simulacro%20reportes%20tota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Capacidades Nacionales logisticas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6706917659435014E-2"/>
          <c:y val="0.10639844021521443"/>
          <c:w val="0.92555202162433881"/>
          <c:h val="0.796081988582913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'graficas totales'!$B$1:$F$1</c:f>
              <c:strCache>
                <c:ptCount val="5"/>
                <c:pt idx="0">
                  <c:v>Disponibilidad equipos banda de vhf portátil (cantidad)</c:v>
                </c:pt>
                <c:pt idx="1">
                  <c:v>Disponibilidad equipos banda de vhf móviles o fijos (cantidad)</c:v>
                </c:pt>
                <c:pt idx="2">
                  <c:v>Disponibilidad equipos banda de UHF portátil (cantidad)</c:v>
                </c:pt>
                <c:pt idx="3">
                  <c:v>Disponibilidad equipos banda de UHF  Móviles o fijos (cantidad)</c:v>
                </c:pt>
                <c:pt idx="4">
                  <c:v>Disponibilidad equipos banda de HF (cantidad)</c:v>
                </c:pt>
              </c:strCache>
            </c:strRef>
          </c:cat>
          <c:val>
            <c:numRef>
              <c:f>'graficas totales'!$B$2:$F$2</c:f>
              <c:numCache>
                <c:formatCode>General</c:formatCode>
                <c:ptCount val="5"/>
                <c:pt idx="0">
                  <c:v>710</c:v>
                </c:pt>
                <c:pt idx="1">
                  <c:v>460</c:v>
                </c:pt>
                <c:pt idx="2">
                  <c:v>491</c:v>
                </c:pt>
                <c:pt idx="3">
                  <c:v>294</c:v>
                </c:pt>
                <c:pt idx="4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1-47AB-A04E-BBE918F89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8904112"/>
        <c:axId val="2008903696"/>
      </c:barChart>
      <c:catAx>
        <c:axId val="200890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8903696"/>
        <c:crosses val="autoZero"/>
        <c:auto val="1"/>
        <c:lblAlgn val="ctr"/>
        <c:lblOffset val="100"/>
        <c:noMultiLvlLbl val="0"/>
      </c:catAx>
      <c:valAx>
        <c:axId val="200890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890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744e4af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30744e4af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1" descr="Celestia-R1---OverlayTitle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dt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ft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s-CO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2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s-CO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s-CO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24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lang="es-CO" sz="8000" b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6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1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jpg"/><Relationship Id="rId20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g"/><Relationship Id="rId19" Type="http://schemas.openxmlformats.org/officeDocument/2006/relationships/image" Target="../media/image26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17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jpg"/><Relationship Id="rId20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g"/><Relationship Id="rId19" Type="http://schemas.openxmlformats.org/officeDocument/2006/relationships/image" Target="../media/image26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Relationship Id="rId2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55575" y="368814"/>
            <a:ext cx="11386185" cy="384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s-CO" b="1"/>
              <a:t>REPORTE DE LOS RADIOAFICIONADOS COLOMBIANOS EN EL SIMULACRO NACIONAL DE RESPUESTA A EMERGENCIAS</a:t>
            </a:r>
            <a:br>
              <a:rPr lang="es-CO" b="1"/>
            </a:br>
            <a:r>
              <a:rPr lang="es-CO" b="1"/>
              <a:t>CONSOLIDADO POR LA LIGA COLOMBIANA DE RADIOAFICIONADOS LCRA</a:t>
            </a:r>
            <a:endParaRPr b="1"/>
          </a:p>
        </p:txBody>
      </p:sp>
      <p:sp>
        <p:nvSpPr>
          <p:cNvPr id="145" name="Google Shape;145;p1" descr="Gráfico de respuestas de formularios. Título de la pregunta: Institución de quien reporta (indicativo o nombre). Número de respuestas: 29 respuestas."/>
          <p:cNvSpPr/>
          <p:nvPr/>
        </p:nvSpPr>
        <p:spPr>
          <a:xfrm>
            <a:off x="155575" y="84138"/>
            <a:ext cx="6812492" cy="681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655" y="5238169"/>
            <a:ext cx="7467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4">
            <a:alphaModFix/>
          </a:blip>
          <a:srcRect l="8519" t="27845" r="9012" b="27443"/>
          <a:stretch/>
        </p:blipFill>
        <p:spPr>
          <a:xfrm>
            <a:off x="7853680" y="5007511"/>
            <a:ext cx="3942080" cy="1754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848350" y="163125"/>
            <a:ext cx="104649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CO" b="1"/>
              <a:t>LAS COMUNICACIONES PARA CASOS DE EMERGENCIAS ES UN COMPROMISO DE LOS RADIOAFICIONADOS CON EL PAÍS</a:t>
            </a:r>
            <a:endParaRPr b="1"/>
          </a:p>
        </p:txBody>
      </p:sp>
      <p:pic>
        <p:nvPicPr>
          <p:cNvPr id="198" name="Google Shape;198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18545" y="3335594"/>
            <a:ext cx="1396200" cy="11937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4">
            <a:alphaModFix/>
          </a:blip>
          <a:srcRect b="5823"/>
          <a:stretch/>
        </p:blipFill>
        <p:spPr>
          <a:xfrm>
            <a:off x="953799" y="1763345"/>
            <a:ext cx="1287286" cy="116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 descr="Liga-Radio-Quindi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4839" y="1758892"/>
            <a:ext cx="1256280" cy="11956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01" name="Google Shape;20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06680" y="1776309"/>
            <a:ext cx="1239688" cy="1178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96390" y="1795720"/>
            <a:ext cx="1215101" cy="116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61512" y="1820535"/>
            <a:ext cx="1237689" cy="119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 rotWithShape="1">
          <a:blip r:embed="rId9">
            <a:alphaModFix/>
          </a:blip>
          <a:srcRect b="18719"/>
          <a:stretch/>
        </p:blipFill>
        <p:spPr>
          <a:xfrm>
            <a:off x="8449223" y="1749872"/>
            <a:ext cx="1271269" cy="126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698118" y="3396254"/>
            <a:ext cx="1208110" cy="122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198151" y="3386303"/>
            <a:ext cx="1291817" cy="1227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77915" y="3406205"/>
            <a:ext cx="1323830" cy="1207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13744" y="5173327"/>
            <a:ext cx="1256208" cy="12562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09" name="Google Shape;209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800671" y="5173327"/>
            <a:ext cx="1284638" cy="128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/>
          <p:cNvPicPr preferRelativeResize="0"/>
          <p:nvPr/>
        </p:nvPicPr>
        <p:blipFill rotWithShape="1">
          <a:blip r:embed="rId15">
            <a:alphaModFix/>
          </a:blip>
          <a:srcRect l="12983" r="11178"/>
          <a:stretch/>
        </p:blipFill>
        <p:spPr>
          <a:xfrm>
            <a:off x="7316025" y="5141200"/>
            <a:ext cx="1284625" cy="132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797376" y="5173327"/>
            <a:ext cx="1298819" cy="129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47550" y="3406205"/>
            <a:ext cx="1281347" cy="121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030320" y="3345706"/>
            <a:ext cx="1245430" cy="118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914351" y="1748325"/>
            <a:ext cx="1323840" cy="1258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9410132" y="3355357"/>
            <a:ext cx="1237693" cy="1164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872925" y="3327725"/>
            <a:ext cx="1163425" cy="11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30744e4afad_0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19937" y="6197485"/>
            <a:ext cx="1014900" cy="61200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pic>
      <p:sp>
        <p:nvSpPr>
          <p:cNvPr id="222" name="Google Shape;222;g30744e4afad_0_0"/>
          <p:cNvSpPr txBox="1">
            <a:spLocks noGrp="1"/>
          </p:cNvSpPr>
          <p:nvPr>
            <p:ph type="title"/>
          </p:nvPr>
        </p:nvSpPr>
        <p:spPr>
          <a:xfrm>
            <a:off x="4201450" y="163125"/>
            <a:ext cx="760500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Calibri"/>
              <a:buNone/>
            </a:pPr>
            <a:r>
              <a:rPr lang="es-CO" sz="2440" b="1" dirty="0"/>
              <a:t>LAS COMUNICACIONES PARA CASOS DE EMERGENCIAS ES UN COMPROMISO DE LOS </a:t>
            </a:r>
            <a:r>
              <a:rPr lang="es-CO" sz="2740" b="1" dirty="0"/>
              <a:t>RADIOAFICIONADOS</a:t>
            </a:r>
            <a:r>
              <a:rPr lang="es-CO" sz="2440" b="1" dirty="0"/>
              <a:t> CON EL PAÍS</a:t>
            </a:r>
            <a:endParaRPr sz="2440" b="1" dirty="0"/>
          </a:p>
        </p:txBody>
      </p:sp>
      <p:pic>
        <p:nvPicPr>
          <p:cNvPr id="223" name="Google Shape;223;g30744e4afad_0_0"/>
          <p:cNvPicPr preferRelativeResize="0"/>
          <p:nvPr/>
        </p:nvPicPr>
        <p:blipFill rotWithShape="1">
          <a:blip r:embed="rId4">
            <a:alphaModFix/>
          </a:blip>
          <a:srcRect b="5820"/>
          <a:stretch/>
        </p:blipFill>
        <p:spPr>
          <a:xfrm>
            <a:off x="3088461" y="5295448"/>
            <a:ext cx="935787" cy="59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30744e4afad_0_0" descr="Liga-Radio-Quindi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1444" y="5293165"/>
            <a:ext cx="913247" cy="61294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25" name="Google Shape;225;g30744e4afad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07740" y="5302094"/>
            <a:ext cx="901186" cy="60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0744e4afad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0678" y="5312045"/>
            <a:ext cx="883312" cy="59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0744e4afad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55742" y="5324767"/>
            <a:ext cx="899732" cy="61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0744e4afad_0_0"/>
          <p:cNvPicPr preferRelativeResize="0"/>
          <p:nvPr/>
        </p:nvPicPr>
        <p:blipFill rotWithShape="1">
          <a:blip r:embed="rId9">
            <a:alphaModFix/>
          </a:blip>
          <a:srcRect b="18719"/>
          <a:stretch/>
        </p:blipFill>
        <p:spPr>
          <a:xfrm>
            <a:off x="8537227" y="5288541"/>
            <a:ext cx="924144" cy="64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0744e4afad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88443" y="6228583"/>
            <a:ext cx="878230" cy="62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30744e4afad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78886" y="6223482"/>
            <a:ext cx="939080" cy="62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30744e4afad_0_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27288" y="6233684"/>
            <a:ext cx="962353" cy="61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30744e4afad_0_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69430" y="4478946"/>
            <a:ext cx="913195" cy="6439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33" name="Google Shape;233;g30744e4afad_0_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35452" y="5301482"/>
            <a:ext cx="933862" cy="65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30744e4afad_0_0"/>
          <p:cNvPicPr preferRelativeResize="0"/>
          <p:nvPr/>
        </p:nvPicPr>
        <p:blipFill rotWithShape="1">
          <a:blip r:embed="rId15">
            <a:alphaModFix/>
          </a:blip>
          <a:srcRect l="12983" r="11178"/>
          <a:stretch/>
        </p:blipFill>
        <p:spPr>
          <a:xfrm>
            <a:off x="8532368" y="4452901"/>
            <a:ext cx="933853" cy="67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0744e4afad_0_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050" y="5710846"/>
            <a:ext cx="944171" cy="66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30744e4afad_0_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033959" y="6233684"/>
            <a:ext cx="931469" cy="62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30744e4afad_0_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691610" y="6202669"/>
            <a:ext cx="905360" cy="60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30744e4afad_0_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602295" y="5287748"/>
            <a:ext cx="962360" cy="64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30744e4afad_0_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694658" y="6207617"/>
            <a:ext cx="899734" cy="59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0744e4afad_0_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9758029" y="6193452"/>
            <a:ext cx="845747" cy="59641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0744e4afad_0_0"/>
          <p:cNvSpPr txBox="1"/>
          <p:nvPr/>
        </p:nvSpPr>
        <p:spPr>
          <a:xfrm>
            <a:off x="4287625" y="1328750"/>
            <a:ext cx="7518900" cy="28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Reportes en el país.</a:t>
            </a:r>
            <a:endParaRPr sz="26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s-CO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radioaficionados: </a:t>
            </a:r>
            <a:r>
              <a:rPr lang="es-CO" sz="2900" b="1" dirty="0" smtClean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335</a:t>
            </a:r>
            <a:endParaRPr sz="2900" b="1" dirty="0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s-CO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departamentos: </a:t>
            </a:r>
            <a:r>
              <a:rPr lang="es-CO" sz="3200" b="1" dirty="0" smtClean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 sz="3200" b="1" dirty="0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s-CO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Municipios: </a:t>
            </a:r>
            <a:r>
              <a:rPr lang="es-CO" sz="2900" b="1" dirty="0" smtClean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94</a:t>
            </a:r>
            <a:endParaRPr sz="2900" b="1" dirty="0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s-CO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Total equipos disponibles en bandas de VHF, UHF y HF: </a:t>
            </a:r>
            <a:r>
              <a:rPr lang="es-CO" sz="2900" b="1" dirty="0" smtClean="0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2292</a:t>
            </a:r>
            <a:endParaRPr sz="2900" b="1" dirty="0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g30744e4afad_0_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08750" y="780675"/>
            <a:ext cx="3915499" cy="41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083" y="188259"/>
            <a:ext cx="10131425" cy="1456267"/>
          </a:xfrm>
        </p:spPr>
        <p:txBody>
          <a:bodyPr>
            <a:normAutofit/>
          </a:bodyPr>
          <a:lstStyle/>
          <a:p>
            <a:r>
              <a:rPr lang="es-CO" sz="4800" dirty="0" smtClean="0"/>
              <a:t>Aspectos positivos:	</a:t>
            </a:r>
            <a:endParaRPr lang="es-CO" sz="4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Trabajo mancomunado y con las entidades que querían aportar en el ejercicio.</a:t>
            </a:r>
          </a:p>
          <a:p>
            <a:r>
              <a:rPr lang="es-ES" sz="2800" dirty="0" smtClean="0"/>
              <a:t>La estadística interesante</a:t>
            </a:r>
          </a:p>
          <a:p>
            <a:r>
              <a:rPr lang="es-ES" sz="2800" dirty="0" smtClean="0"/>
              <a:t>Relevos </a:t>
            </a:r>
            <a:r>
              <a:rPr lang="es-ES" sz="2800" dirty="0"/>
              <a:t>en Hf </a:t>
            </a:r>
            <a:r>
              <a:rPr lang="es-ES" sz="2800" dirty="0" smtClean="0"/>
              <a:t>funcionó.</a:t>
            </a:r>
          </a:p>
          <a:p>
            <a:r>
              <a:rPr lang="es-ES" sz="2800" dirty="0" smtClean="0"/>
              <a:t>Formulario de recolección de información.</a:t>
            </a:r>
          </a:p>
          <a:p>
            <a:r>
              <a:rPr lang="es-ES" sz="2800" dirty="0" smtClean="0"/>
              <a:t>Afinar frecuencia de operación en 20 mt por interferencia en la marcha (14,300 a 14,350)</a:t>
            </a:r>
          </a:p>
          <a:p>
            <a:endParaRPr lang="es-ES" sz="2800" dirty="0" smtClean="0"/>
          </a:p>
          <a:p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42658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-277906"/>
            <a:ext cx="10131425" cy="1456267"/>
          </a:xfrm>
        </p:spPr>
        <p:txBody>
          <a:bodyPr>
            <a:normAutofit/>
          </a:bodyPr>
          <a:lstStyle/>
          <a:p>
            <a:r>
              <a:rPr lang="es-CO" sz="4800" dirty="0" smtClean="0"/>
              <a:t>Aspectos por mejorar:	</a:t>
            </a:r>
            <a:endParaRPr lang="es-CO" sz="4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1873126"/>
            <a:ext cx="10131425" cy="3649133"/>
          </a:xfrm>
        </p:spPr>
        <p:txBody>
          <a:bodyPr>
            <a:noAutofit/>
          </a:bodyPr>
          <a:lstStyle/>
          <a:p>
            <a:r>
              <a:rPr lang="es-ES" sz="4000" dirty="0" smtClean="0"/>
              <a:t>Entender</a:t>
            </a:r>
            <a:r>
              <a:rPr lang="es-ES" sz="3600" dirty="0" smtClean="0"/>
              <a:t> que un simulacro </a:t>
            </a:r>
            <a:r>
              <a:rPr lang="es-ES" sz="3600" b="1" u="sng" dirty="0" smtClean="0"/>
              <a:t>NO</a:t>
            </a:r>
            <a:r>
              <a:rPr lang="es-ES" sz="3600" dirty="0" smtClean="0"/>
              <a:t> es una competencia</a:t>
            </a:r>
          </a:p>
          <a:p>
            <a:r>
              <a:rPr lang="es-ES" sz="3600" dirty="0" smtClean="0"/>
              <a:t>Digitación </a:t>
            </a:r>
            <a:r>
              <a:rPr lang="es-ES" sz="3600" dirty="0"/>
              <a:t>de los reportes mejorar </a:t>
            </a:r>
            <a:r>
              <a:rPr lang="es-ES" sz="3600" dirty="0" smtClean="0"/>
              <a:t>.</a:t>
            </a:r>
          </a:p>
          <a:p>
            <a:r>
              <a:rPr lang="es-ES" sz="3600" dirty="0" smtClean="0"/>
              <a:t>Reportes </a:t>
            </a:r>
            <a:r>
              <a:rPr lang="es-ES" sz="3600" dirty="0"/>
              <a:t>solo vía radio no por </a:t>
            </a:r>
            <a:r>
              <a:rPr lang="es-ES" sz="3600" dirty="0" smtClean="0"/>
              <a:t>WP </a:t>
            </a:r>
            <a:r>
              <a:rPr lang="es-ES" sz="3600" dirty="0"/>
              <a:t>ni por </a:t>
            </a:r>
            <a:r>
              <a:rPr lang="es-ES" sz="3600" dirty="0" err="1" smtClean="0"/>
              <a:t>Echoling</a:t>
            </a:r>
            <a:r>
              <a:rPr lang="es-ES" sz="3600" dirty="0" smtClean="0"/>
              <a:t> </a:t>
            </a:r>
            <a:r>
              <a:rPr lang="es-ES" sz="3600" dirty="0"/>
              <a:t>ni </a:t>
            </a:r>
            <a:r>
              <a:rPr lang="es-ES" sz="3600" dirty="0" smtClean="0"/>
              <a:t>otros.</a:t>
            </a:r>
          </a:p>
          <a:p>
            <a:r>
              <a:rPr lang="es-ES" sz="3600" dirty="0" smtClean="0"/>
              <a:t>Digitación </a:t>
            </a:r>
            <a:r>
              <a:rPr lang="es-ES" sz="3600" dirty="0"/>
              <a:t>equívoca de </a:t>
            </a:r>
            <a:r>
              <a:rPr lang="es-ES" sz="3600" dirty="0" smtClean="0"/>
              <a:t>departamentos,  Municipios, </a:t>
            </a:r>
            <a:r>
              <a:rPr lang="es-ES" sz="3600" dirty="0"/>
              <a:t>números y </a:t>
            </a:r>
            <a:r>
              <a:rPr lang="es-ES" sz="3600" dirty="0" smtClean="0"/>
              <a:t>entidad.</a:t>
            </a:r>
          </a:p>
          <a:p>
            <a:r>
              <a:rPr lang="es-ES" sz="3600" dirty="0" smtClean="0"/>
              <a:t>Capacidades de las estaciones en termino de suministro de energía de soporte</a:t>
            </a:r>
          </a:p>
        </p:txBody>
      </p:sp>
    </p:spTree>
    <p:extLst>
      <p:ext uri="{BB962C8B-B14F-4D97-AF65-F5344CB8AC3E}">
        <p14:creationId xmlns:p14="http://schemas.microsoft.com/office/powerpoint/2010/main" val="3684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-277906"/>
            <a:ext cx="10131425" cy="1456267"/>
          </a:xfrm>
        </p:spPr>
        <p:txBody>
          <a:bodyPr>
            <a:normAutofit/>
          </a:bodyPr>
          <a:lstStyle/>
          <a:p>
            <a:r>
              <a:rPr lang="es-CO" sz="4800" dirty="0" smtClean="0"/>
              <a:t>Aspectos por mejorar:	</a:t>
            </a:r>
            <a:endParaRPr lang="es-CO" sz="4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1873126"/>
            <a:ext cx="10131425" cy="3649133"/>
          </a:xfrm>
        </p:spPr>
        <p:txBody>
          <a:bodyPr>
            <a:noAutofit/>
          </a:bodyPr>
          <a:lstStyle/>
          <a:p>
            <a:r>
              <a:rPr lang="es-ES" sz="2800" dirty="0" smtClean="0"/>
              <a:t>El operador de emergencias es mas que una muy buena estación o muchos años de experiencias es el que tiene buen oído, paciencia, rapidez y fluidez, capacidad informática, capacidad operacional.</a:t>
            </a:r>
          </a:p>
          <a:p>
            <a:r>
              <a:rPr lang="es-ES" sz="2800" dirty="0" smtClean="0"/>
              <a:t>Articulación local en operación en bandas de vhf (146520) por interferencias.</a:t>
            </a:r>
          </a:p>
          <a:p>
            <a:r>
              <a:rPr lang="es-ES" sz="2800" dirty="0" smtClean="0"/>
              <a:t>Sistemas alternos de reportes y manejo de emergencias (</a:t>
            </a:r>
            <a:r>
              <a:rPr lang="es-ES" sz="2800" dirty="0" err="1" smtClean="0"/>
              <a:t>WinLink</a:t>
            </a:r>
            <a:r>
              <a:rPr lang="es-ES" sz="2800" dirty="0" smtClean="0"/>
              <a:t>, digitales etc…)</a:t>
            </a:r>
          </a:p>
          <a:p>
            <a:r>
              <a:rPr lang="es-ES" sz="2800" dirty="0" smtClean="0"/>
              <a:t>Falta de claridad en el papel de los radioaficionados en las emergencias.</a:t>
            </a:r>
          </a:p>
          <a:p>
            <a:r>
              <a:rPr lang="es-ES" sz="2800" dirty="0" smtClean="0"/>
              <a:t>Agilidad en la solicitud de información por parte de las asociaciones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4451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800" dirty="0" smtClean="0"/>
              <a:t>Plan de acción:	</a:t>
            </a:r>
            <a:endParaRPr lang="es-CO" sz="4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sz="3200" dirty="0" smtClean="0"/>
              <a:t>Capacitación sobre el papel de los radioaficionados en emergencias.</a:t>
            </a:r>
          </a:p>
          <a:p>
            <a:r>
              <a:rPr lang="es-CO" sz="3200" dirty="0" smtClean="0"/>
              <a:t>Capacitación sobre operación en casos de emergencias.</a:t>
            </a:r>
          </a:p>
          <a:p>
            <a:r>
              <a:rPr lang="es-CO" sz="3200" dirty="0" smtClean="0"/>
              <a:t>Capacitación en informática.</a:t>
            </a:r>
          </a:p>
          <a:p>
            <a:r>
              <a:rPr lang="es-CO" sz="3200" dirty="0" smtClean="0"/>
              <a:t>Capacitación en SNGRD y su funcionamiento.</a:t>
            </a:r>
          </a:p>
          <a:p>
            <a:r>
              <a:rPr lang="es-CO" sz="3200" dirty="0" smtClean="0"/>
              <a:t>Articulación local con los CM y CDGRD.</a:t>
            </a:r>
          </a:p>
          <a:p>
            <a:r>
              <a:rPr lang="es-CO" sz="3200" dirty="0" smtClean="0"/>
              <a:t>Socialización protocolos nacionales y IARU.</a:t>
            </a:r>
          </a:p>
          <a:p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23476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721360" y="809624"/>
            <a:ext cx="10561320" cy="4890135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s-CO" sz="3600" dirty="0"/>
              <a:t>En un ejercicio de poner a prueba las repetidoras, las bandas y equipos de los radioaficionados de Colombia se presenta el consolidado de reportes recibidos de </a:t>
            </a:r>
            <a:r>
              <a:rPr lang="es-CO" sz="4000" b="1" dirty="0" smtClean="0">
                <a:solidFill>
                  <a:srgbClr val="00FFFF"/>
                </a:solidFill>
              </a:rPr>
              <a:t>13</a:t>
            </a:r>
            <a:r>
              <a:rPr lang="es-CO" sz="3600" dirty="0" smtClean="0"/>
              <a:t> </a:t>
            </a:r>
            <a:r>
              <a:rPr lang="es-CO" sz="3600" dirty="0"/>
              <a:t>Asociaciones, ligas o clubes en bandas de VHF, UHF, HF en modos Fm, digitales (APRS y DMR) en un total de </a:t>
            </a:r>
            <a:r>
              <a:rPr lang="es-CO" sz="3600" dirty="0">
                <a:solidFill>
                  <a:srgbClr val="00B0F0"/>
                </a:solidFill>
              </a:rPr>
              <a:t>22</a:t>
            </a:r>
            <a:r>
              <a:rPr lang="es-CO" sz="3600" dirty="0">
                <a:solidFill>
                  <a:srgbClr val="00FFFF"/>
                </a:solidFill>
              </a:rPr>
              <a:t> </a:t>
            </a:r>
            <a:r>
              <a:rPr lang="es-CO" sz="3600" dirty="0"/>
              <a:t>departamentos y </a:t>
            </a:r>
            <a:r>
              <a:rPr lang="es-CO" sz="3600" dirty="0" smtClean="0">
                <a:solidFill>
                  <a:srgbClr val="00FFFF"/>
                </a:solidFill>
              </a:rPr>
              <a:t>94 </a:t>
            </a:r>
            <a:r>
              <a:rPr lang="es-CO" sz="3600" dirty="0"/>
              <a:t>municipios se reportaron </a:t>
            </a:r>
            <a:r>
              <a:rPr lang="es-CO" sz="3600" dirty="0" smtClean="0">
                <a:solidFill>
                  <a:srgbClr val="00FFFF"/>
                </a:solidFill>
              </a:rPr>
              <a:t>335</a:t>
            </a:r>
            <a:r>
              <a:rPr lang="es-CO" sz="3600" dirty="0" smtClean="0"/>
              <a:t> </a:t>
            </a:r>
            <a:r>
              <a:rPr lang="es-CO" sz="3600" dirty="0"/>
              <a:t>radioaficionados poniendo a disposición del SNGRD sus equipos y  experiencia   en la respuesta a emergencias en el área de la radiocomunicaciones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381000" y="108300"/>
            <a:ext cx="113097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CO"/>
              <a:t>RADIOAFICIONADOS REPORTADOS POR DEPARTAMENTOS</a:t>
            </a:r>
            <a:endParaRPr/>
          </a:p>
        </p:txBody>
      </p:sp>
      <p:pic>
        <p:nvPicPr>
          <p:cNvPr id="158" name="Google Shape;15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363" y="941550"/>
            <a:ext cx="5702975" cy="572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>
            <a:spLocks noGrp="1"/>
          </p:cNvSpPr>
          <p:nvPr>
            <p:ph type="title"/>
          </p:nvPr>
        </p:nvSpPr>
        <p:spPr>
          <a:xfrm>
            <a:off x="685876" y="1770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CO"/>
              <a:t>RADIOAFICIONADOS REPORTADOS POR MUNICIPIOS</a:t>
            </a:r>
            <a:endParaRPr/>
          </a:p>
        </p:txBody>
      </p:sp>
      <p:sp>
        <p:nvSpPr>
          <p:cNvPr id="164" name="Google Shape;164;p4"/>
          <p:cNvSpPr txBox="1">
            <a:spLocks noGrp="1"/>
          </p:cNvSpPr>
          <p:nvPr>
            <p:ph type="body" idx="1"/>
          </p:nvPr>
        </p:nvSpPr>
        <p:spPr>
          <a:xfrm>
            <a:off x="5975675" y="1311175"/>
            <a:ext cx="5634900" cy="5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65" name="Google Shape;16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150" y="1485350"/>
            <a:ext cx="5221700" cy="52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685801" y="483287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CO" dirty="0"/>
              <a:t>CANTIDAD DE EQUIPOS DISPONIBLES POR BANDA EN LOS REPORTES EN EL PAÍS</a:t>
            </a:r>
            <a:endParaRPr dirty="0"/>
          </a:p>
        </p:txBody>
      </p:sp>
      <p:sp>
        <p:nvSpPr>
          <p:cNvPr id="171" name="Google Shape;171;p5"/>
          <p:cNvSpPr txBox="1">
            <a:spLocks noGrp="1"/>
          </p:cNvSpPr>
          <p:nvPr>
            <p:ph type="body" idx="1"/>
          </p:nvPr>
        </p:nvSpPr>
        <p:spPr>
          <a:xfrm>
            <a:off x="366954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ES" sz="4000" dirty="0" smtClean="0"/>
              <a:t>2292</a:t>
            </a:r>
            <a:endParaRPr sz="40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145417434"/>
              </p:ext>
            </p:extLst>
          </p:nvPr>
        </p:nvGraphicFramePr>
        <p:xfrm>
          <a:off x="1999129" y="1906873"/>
          <a:ext cx="6867077" cy="490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CO"/>
              <a:t>PORCENTAJE DE ESTACIONES CON RESPALDO ENERGÉTICO PARA OPERAR POR MÁS DE 24 HR</a:t>
            </a:r>
            <a:endParaRPr/>
          </a:p>
        </p:txBody>
      </p:sp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" name="Imagen 4" descr="C:\Users\FABER MOSQUERA\AppData\Local\Microsoft\Windows\INetCache\Content.Word\Captura de pantalla 2024-10-03 19.36.3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06" y="1901189"/>
            <a:ext cx="7250654" cy="4822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>
            <a:spLocks noGrp="1"/>
          </p:cNvSpPr>
          <p:nvPr>
            <p:ph type="title"/>
          </p:nvPr>
        </p:nvSpPr>
        <p:spPr>
          <a:xfrm>
            <a:off x="578225" y="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CO" dirty="0"/>
              <a:t>MAPA DE REPETIDORAS ACTIVAS EN EL SIMULACRO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87" y="1263076"/>
            <a:ext cx="5572499" cy="559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title"/>
          </p:nvPr>
        </p:nvSpPr>
        <p:spPr>
          <a:xfrm>
            <a:off x="330200" y="-17272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CO" dirty="0"/>
              <a:t>ENTIDADES QUE PARTICIPARON EN EL EJERCICIO</a:t>
            </a:r>
            <a:endParaRPr dirty="0"/>
          </a:p>
        </p:txBody>
      </p:sp>
      <p:sp>
        <p:nvSpPr>
          <p:cNvPr id="190" name="Google Shape;190;p8"/>
          <p:cNvSpPr txBox="1">
            <a:spLocks noGrp="1"/>
          </p:cNvSpPr>
          <p:nvPr>
            <p:ph type="body" idx="1"/>
          </p:nvPr>
        </p:nvSpPr>
        <p:spPr>
          <a:xfrm>
            <a:off x="629725" y="2293175"/>
            <a:ext cx="53379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4765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s-CO" sz="3000" b="1" dirty="0"/>
              <a:t>LIGA RADIO QUINDIO</a:t>
            </a:r>
            <a:endParaRPr sz="3000" dirty="0"/>
          </a:p>
          <a:p>
            <a:pPr marL="285750" lvl="0" indent="-24765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s-CO" sz="3000" b="1" dirty="0"/>
              <a:t>ASOREC</a:t>
            </a:r>
            <a:endParaRPr sz="3000" dirty="0"/>
          </a:p>
          <a:p>
            <a:pPr marL="285750" lvl="0" indent="-24765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s-CO" sz="3000" b="1" dirty="0"/>
              <a:t>LIGA RADIO BOYACÁ</a:t>
            </a:r>
            <a:endParaRPr sz="3000" dirty="0"/>
          </a:p>
          <a:p>
            <a:pPr marL="285750" lvl="0" indent="-24765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s-CO" sz="3000" b="1" dirty="0"/>
              <a:t>DX ARC </a:t>
            </a:r>
            <a:endParaRPr sz="3000" dirty="0"/>
          </a:p>
          <a:p>
            <a:pPr marL="285750" lvl="0" indent="-24765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s-CO" sz="3000" b="1" dirty="0"/>
              <a:t>LIGA RADIO MANIZALES</a:t>
            </a:r>
            <a:endParaRPr sz="3000" dirty="0"/>
          </a:p>
          <a:p>
            <a:pPr marL="285750" lvl="0" indent="-24765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s-CO" sz="3000" b="1" dirty="0"/>
              <a:t>LIGA RADIO BOGOTÁ</a:t>
            </a:r>
            <a:endParaRPr sz="3000" dirty="0"/>
          </a:p>
          <a:p>
            <a:pPr marL="285750" lvl="0" indent="-24765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s-CO" sz="3000" b="1" dirty="0"/>
              <a:t>LIGA RADIO TUNJA</a:t>
            </a:r>
            <a:endParaRPr sz="3000" b="1" dirty="0"/>
          </a:p>
          <a:p>
            <a:pPr marL="285750" lvl="0" indent="-24765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s-CO" sz="3000" b="1" dirty="0"/>
              <a:t>RADIOAFICIONADOS CARTAGENA DE INDIAS</a:t>
            </a:r>
            <a:endParaRPr sz="3000" b="1" dirty="0"/>
          </a:p>
          <a:p>
            <a:pPr marL="285750" lvl="0" indent="-15875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3000" dirty="0"/>
          </a:p>
          <a:p>
            <a:pPr marL="285750" lvl="0" indent="-15875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3000" dirty="0"/>
          </a:p>
        </p:txBody>
      </p:sp>
      <p:sp>
        <p:nvSpPr>
          <p:cNvPr id="191" name="Google Shape;191;p8"/>
          <p:cNvSpPr txBox="1"/>
          <p:nvPr/>
        </p:nvSpPr>
        <p:spPr>
          <a:xfrm>
            <a:off x="6096000" y="1379900"/>
            <a:ext cx="5337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s-CO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LIGA RADIO MEDELLÍN</a:t>
            </a:r>
            <a:endParaRPr sz="3000" dirty="0"/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s-CO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RADIO CLUB DE ANTIOQUIA</a:t>
            </a:r>
            <a:endParaRPr sz="3000" dirty="0"/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s-CO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RADIO CLUB EL DORADO </a:t>
            </a:r>
            <a:endParaRPr sz="3000" dirty="0"/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s-CO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RADIOAFICIONADOS UNIDOS</a:t>
            </a:r>
            <a:endParaRPr sz="3000" dirty="0"/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s-CO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ARES COLOMBIA</a:t>
            </a:r>
            <a:endParaRPr sz="3000" dirty="0"/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lang="es-CO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EJE CONECT</a:t>
            </a:r>
            <a:endParaRPr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Char char="•"/>
            </a:pPr>
            <a:r>
              <a:rPr lang="es-CO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LIGA RADIO CALI</a:t>
            </a:r>
            <a:endParaRPr sz="3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3981725" y="5174200"/>
            <a:ext cx="736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build="p"/>
      <p:bldP spid="191" grpId="0"/>
      <p:bldP spid="1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684950"/>
          </a:xfrm>
        </p:spPr>
        <p:txBody>
          <a:bodyPr/>
          <a:lstStyle/>
          <a:p>
            <a:r>
              <a:rPr lang="es-CO" sz="4800" dirty="0"/>
              <a:t>DATOS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331695" y="1317811"/>
            <a:ext cx="5792024" cy="3379693"/>
          </a:xfrm>
        </p:spPr>
        <p:txBody>
          <a:bodyPr>
            <a:noAutofit/>
          </a:bodyPr>
          <a:lstStyle/>
          <a:p>
            <a:r>
              <a:rPr lang="es-ES" sz="3200" dirty="0" err="1"/>
              <a:t>Aprs</a:t>
            </a:r>
            <a:r>
              <a:rPr lang="es-ES" sz="3200" dirty="0"/>
              <a:t>: 7</a:t>
            </a:r>
            <a:endParaRPr lang="es-CO" sz="3200" dirty="0"/>
          </a:p>
          <a:p>
            <a:r>
              <a:rPr lang="es-ES" sz="3200" dirty="0" err="1"/>
              <a:t>Arci</a:t>
            </a:r>
            <a:r>
              <a:rPr lang="es-ES" sz="3200" dirty="0"/>
              <a:t>: 11</a:t>
            </a:r>
            <a:endParaRPr lang="es-CO" sz="3200" dirty="0"/>
          </a:p>
          <a:p>
            <a:r>
              <a:rPr lang="es-ES" sz="3200" dirty="0"/>
              <a:t>ARES COLOMBIA HK5ARE: 35</a:t>
            </a:r>
            <a:endParaRPr lang="es-CO" sz="3200" dirty="0"/>
          </a:p>
          <a:p>
            <a:r>
              <a:rPr lang="es-ES" sz="3200" dirty="0" smtClean="0"/>
              <a:t>ASOCIACION </a:t>
            </a:r>
            <a:r>
              <a:rPr lang="es-ES" sz="3200" dirty="0"/>
              <a:t>LIGA RADIO BOYACA: 5</a:t>
            </a:r>
            <a:endParaRPr lang="es-CO" sz="3200" dirty="0"/>
          </a:p>
          <a:p>
            <a:r>
              <a:rPr lang="es-ES" sz="3200" dirty="0"/>
              <a:t>ASOREC: 29</a:t>
            </a:r>
            <a:endParaRPr lang="es-CO" sz="3200" dirty="0"/>
          </a:p>
          <a:p>
            <a:r>
              <a:rPr lang="es-ES" sz="3200" dirty="0"/>
              <a:t>BM TG732911: 9</a:t>
            </a:r>
            <a:endParaRPr lang="es-CO" sz="3200" dirty="0"/>
          </a:p>
          <a:p>
            <a:r>
              <a:rPr lang="es-ES" sz="3200" dirty="0"/>
              <a:t>HK4LRM: 55</a:t>
            </a:r>
            <a:endParaRPr lang="es-CO" sz="3200" dirty="0"/>
          </a:p>
          <a:p>
            <a:r>
              <a:rPr lang="es-ES" sz="3200" dirty="0"/>
              <a:t>HK4RCA: 11</a:t>
            </a:r>
            <a:endParaRPr lang="es-CO" sz="3200" dirty="0"/>
          </a:p>
          <a:p>
            <a:r>
              <a:rPr lang="es-ES" sz="3200" dirty="0"/>
              <a:t>HK6LRQ: 8</a:t>
            </a:r>
            <a:endParaRPr lang="es-CO" sz="3200" dirty="0"/>
          </a:p>
          <a:p>
            <a:endParaRPr lang="es-CO" sz="32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4"/>
          </p:nvPr>
        </p:nvSpPr>
        <p:spPr>
          <a:xfrm>
            <a:off x="5666712" y="1371392"/>
            <a:ext cx="5790182" cy="3379693"/>
          </a:xfrm>
        </p:spPr>
        <p:txBody>
          <a:bodyPr>
            <a:noAutofit/>
          </a:bodyPr>
          <a:lstStyle/>
          <a:p>
            <a:r>
              <a:rPr lang="es-ES" sz="3200" dirty="0"/>
              <a:t>HK6RM: 20</a:t>
            </a:r>
            <a:endParaRPr lang="es-CO" sz="3200" dirty="0"/>
          </a:p>
          <a:p>
            <a:r>
              <a:rPr lang="es-ES" sz="3200" dirty="0"/>
              <a:t>INDEPENDIENTE: 13</a:t>
            </a:r>
            <a:endParaRPr lang="es-CO" sz="3200" dirty="0"/>
          </a:p>
          <a:p>
            <a:r>
              <a:rPr lang="es-ES" sz="3200" dirty="0"/>
              <a:t>LCRA HF: 40</a:t>
            </a:r>
            <a:endParaRPr lang="es-CO" sz="3200" dirty="0"/>
          </a:p>
          <a:p>
            <a:r>
              <a:rPr lang="es-ES" sz="3200" dirty="0"/>
              <a:t>HK3LRB: 11</a:t>
            </a:r>
            <a:endParaRPr lang="es-CO" sz="3200" dirty="0"/>
          </a:p>
          <a:p>
            <a:r>
              <a:rPr lang="es-ES" sz="3200" dirty="0"/>
              <a:t>LIGA RADIO CALI: 13</a:t>
            </a:r>
            <a:endParaRPr lang="es-CO" sz="3200" dirty="0"/>
          </a:p>
          <a:p>
            <a:r>
              <a:rPr lang="es-ES" sz="3200" dirty="0"/>
              <a:t>LIGA RADIO TUNJA: 12</a:t>
            </a:r>
            <a:endParaRPr lang="es-CO" sz="3200" dirty="0"/>
          </a:p>
          <a:p>
            <a:r>
              <a:rPr lang="es-ES" sz="3200" dirty="0"/>
              <a:t>RADIO CLUB EL DORADO: 44</a:t>
            </a:r>
            <a:endParaRPr lang="es-CO" sz="3200" dirty="0"/>
          </a:p>
          <a:p>
            <a:r>
              <a:rPr lang="es-ES" sz="3200" dirty="0"/>
              <a:t>OTROS CON NOMBRE (DXARC): </a:t>
            </a:r>
            <a:r>
              <a:rPr lang="es-ES" sz="3200" dirty="0" smtClean="0"/>
              <a:t>10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06351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558</Words>
  <Application>Microsoft Office PowerPoint</Application>
  <PresentationFormat>Panorámica</PresentationFormat>
  <Paragraphs>75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Celestial</vt:lpstr>
      <vt:lpstr>REPORTE DE LOS RADIOAFICIONADOS COLOMBIANOS EN EL SIMULACRO NACIONAL DE RESPUESTA A EMERGENCIAS CONSOLIDADO POR LA LIGA COLOMBIANA DE RADIOAFICIONADOS LCRA</vt:lpstr>
      <vt:lpstr>Presentación de PowerPoint</vt:lpstr>
      <vt:lpstr>RADIOAFICIONADOS REPORTADOS POR DEPARTAMENTOS</vt:lpstr>
      <vt:lpstr>RADIOAFICIONADOS REPORTADOS POR MUNICIPIOS</vt:lpstr>
      <vt:lpstr>CANTIDAD DE EQUIPOS DISPONIBLES POR BANDA EN LOS REPORTES EN EL PAÍS</vt:lpstr>
      <vt:lpstr>PORCENTAJE DE ESTACIONES CON RESPALDO ENERGÉTICO PARA OPERAR POR MÁS DE 24 HR</vt:lpstr>
      <vt:lpstr>MAPA DE REPETIDORAS ACTIVAS EN EL SIMULACRO</vt:lpstr>
      <vt:lpstr>ENTIDADES QUE PARTICIPARON EN EL EJERCICIO</vt:lpstr>
      <vt:lpstr>DATOS</vt:lpstr>
      <vt:lpstr>LAS COMUNICACIONES PARA CASOS DE EMERGENCIAS ES UN COMPROMISO DE LOS RADIOAFICIONADOS CON EL PAÍS</vt:lpstr>
      <vt:lpstr>LAS COMUNICACIONES PARA CASOS DE EMERGENCIAS ES UN COMPROMISO DE LOS RADIOAFICIONADOS CON EL PAÍS</vt:lpstr>
      <vt:lpstr>Aspectos positivos: </vt:lpstr>
      <vt:lpstr>Aspectos por mejorar: </vt:lpstr>
      <vt:lpstr>Aspectos por mejorar: </vt:lpstr>
      <vt:lpstr>Plan de acción: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 DE LOS RADIOAFICIONADOS COLOMBIANOS EN EL SIMULACRO NACIONAL DE RESPUESTA A EMERGENCIAS CONSOLIDADO POR LA LIGA COLOMBIANA DE RADIOAFICIONADOS LCRA</dc:title>
  <dc:creator>FABER MOSQUERA</dc:creator>
  <cp:lastModifiedBy>FABER MOSQUERA</cp:lastModifiedBy>
  <cp:revision>19</cp:revision>
  <dcterms:created xsi:type="dcterms:W3CDTF">2024-09-25T15:15:04Z</dcterms:created>
  <dcterms:modified xsi:type="dcterms:W3CDTF">2024-10-11T00:46:33Z</dcterms:modified>
</cp:coreProperties>
</file>